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5" r:id="rId4"/>
    <p:sldId id="277" r:id="rId5"/>
    <p:sldId id="278" r:id="rId6"/>
    <p:sldId id="276" r:id="rId7"/>
    <p:sldId id="258" r:id="rId8"/>
    <p:sldId id="259" r:id="rId9"/>
    <p:sldId id="267" r:id="rId10"/>
    <p:sldId id="268" r:id="rId11"/>
    <p:sldId id="270" r:id="rId12"/>
    <p:sldId id="271" r:id="rId13"/>
    <p:sldId id="272" r:id="rId14"/>
    <p:sldId id="266" r:id="rId15"/>
    <p:sldId id="269" r:id="rId16"/>
    <p:sldId id="273" r:id="rId17"/>
    <p:sldId id="261" r:id="rId18"/>
    <p:sldId id="274" r:id="rId19"/>
    <p:sldId id="275" r:id="rId20"/>
    <p:sldId id="279" r:id="rId21"/>
    <p:sldId id="262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68" d="100"/>
          <a:sy n="68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4364D-DD11-472E-9C7E-FEE9556F157A}" type="datetimeFigureOut">
              <a:rPr lang="pl-PL" smtClean="0"/>
              <a:pPr/>
              <a:t>2016-01-21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CD3F3-884F-4819-83BF-C591FBA02BC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.warszawa.pl/" TargetMode="External"/><Relationship Id="rId2" Type="http://schemas.openxmlformats.org/officeDocument/2006/relationships/hyperlink" Target="http://www.budzet-obywatelski.org/warszawa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88640"/>
            <a:ext cx="5052587" cy="6464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4124" y="5877272"/>
            <a:ext cx="21328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51520" y="260648"/>
            <a:ext cx="871296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92D050"/>
                </a:solidFill>
              </a:rPr>
              <a:t>Nasz cel - sprawny urząd i zadowoleni mieszkańcy</a:t>
            </a:r>
          </a:p>
          <a:p>
            <a:endParaRPr lang="pl-PL" sz="2400" b="1" dirty="0" smtClean="0">
              <a:solidFill>
                <a:srgbClr val="92D05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sz="2000" dirty="0" smtClean="0"/>
              <a:t>Oparta na doświadczeniach ze współpracy z samorządami, </a:t>
            </a:r>
            <a:r>
              <a:rPr lang="pl-PL" sz="2000" dirty="0" err="1" smtClean="0"/>
              <a:t>ngo’s</a:t>
            </a:r>
            <a:r>
              <a:rPr lang="pl-PL" sz="2000" dirty="0" smtClean="0"/>
              <a:t> i mieszkańcami,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</a:t>
            </a:r>
            <a:r>
              <a:rPr lang="pl-PL" sz="2000" dirty="0" smtClean="0"/>
              <a:t>Całościowe </a:t>
            </a:r>
            <a:r>
              <a:rPr lang="pl-PL" sz="2000" dirty="0" smtClean="0"/>
              <a:t>zrządzanie </a:t>
            </a:r>
            <a:r>
              <a:rPr lang="pl-PL" sz="2000" dirty="0" smtClean="0"/>
              <a:t>BO </a:t>
            </a:r>
            <a:r>
              <a:rPr lang="pl-PL" sz="2000" dirty="0" smtClean="0"/>
              <a:t>(2 zintegrowane moduły), nie tylko głosowanie!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Informowanie i przejrzystość procesu,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Mobilizacja i wysoka jakość obsługi mieszkańców.</a:t>
            </a:r>
          </a:p>
          <a:p>
            <a:endParaRPr lang="pl-PL" sz="2000" dirty="0" smtClean="0"/>
          </a:p>
          <a:p>
            <a:endParaRPr lang="pl-PL" sz="2000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251520" y="3501008"/>
            <a:ext cx="1847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395536" y="1916832"/>
            <a:ext cx="10168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 </a:t>
            </a:r>
            <a:r>
              <a:rPr lang="pl-PL" sz="2000" dirty="0" smtClean="0"/>
              <a:t>Elastyczność </a:t>
            </a:r>
            <a:r>
              <a:rPr lang="pl-PL" sz="2000" dirty="0" smtClean="0"/>
              <a:t>- dopasowanie do regulaminów BO w gminach, program „w chmurze”</a:t>
            </a:r>
            <a:endParaRPr lang="pl-PL" sz="2000" dirty="0"/>
          </a:p>
        </p:txBody>
      </p:sp>
      <p:pic>
        <p:nvPicPr>
          <p:cNvPr id="2051" name="Picture 3" descr="C:\Users\Dorota\Dropbox\budżet obywatelski_wrocław\screenygrafiki\grafika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7704856" cy="3812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548680"/>
            <a:ext cx="5705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solidFill>
                  <a:srgbClr val="92D050"/>
                </a:solidFill>
              </a:rPr>
              <a:t>1. System zarządzania budżetem dla urzędu</a:t>
            </a:r>
            <a:endParaRPr lang="pl-PL" sz="2400" b="1" dirty="0">
              <a:solidFill>
                <a:srgbClr val="92D05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23528" y="1484784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sz="2000" dirty="0" smtClean="0"/>
              <a:t>Rejestracja i ewidencja zgłaszanych wniosków,</a:t>
            </a:r>
          </a:p>
          <a:p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Weryfikacja formalna i ocena merytoryczna </a:t>
            </a:r>
            <a:r>
              <a:rPr lang="pl-PL" sz="2000" dirty="0" smtClean="0"/>
              <a:t>wniosków,</a:t>
            </a:r>
            <a:endParaRPr lang="pl-PL" sz="2000" dirty="0" smtClean="0"/>
          </a:p>
          <a:p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Wsparcie komunikacji między wydziałami urzędu w trakcie oceny wniosków,</a:t>
            </a:r>
          </a:p>
          <a:p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Szybki dostęp do danych i historii, tworzenie zestawień i raportów,</a:t>
            </a:r>
          </a:p>
          <a:p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Efektywna komunikacja z mieszkańcami (system powiadomień o wprowadzonych zmianach,</a:t>
            </a:r>
          </a:p>
          <a:p>
            <a:pPr>
              <a:buFont typeface="Arial" pitchFamily="34" charset="0"/>
              <a:buChar char="•"/>
            </a:pPr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Aktualizacja – dostosowywanie do zmieniających się </a:t>
            </a:r>
            <a:r>
              <a:rPr lang="pl-PL" sz="2000" dirty="0" smtClean="0"/>
              <a:t>przepisów, zmian w regulaminie gminy.</a:t>
            </a:r>
            <a:endParaRPr lang="pl-PL" sz="2000" dirty="0"/>
          </a:p>
        </p:txBody>
      </p:sp>
      <p:sp>
        <p:nvSpPr>
          <p:cNvPr id="7" name="Prostokąt 6"/>
          <p:cNvSpPr/>
          <p:nvPr/>
        </p:nvSpPr>
        <p:spPr>
          <a:xfrm>
            <a:off x="395536" y="1124744"/>
            <a:ext cx="8748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rota\Dropbox\budżet obywatelski_wrocław\screenygrafiki\weryfikator formaln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460" y="1700808"/>
            <a:ext cx="8971540" cy="320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272808" cy="4937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083729"/>
            <a:ext cx="2195736" cy="1774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Dorota\Dropbox\budżet obywatelski_wrocław\screenygrafiki\zakladka_statysty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57830" cy="4497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3" y="620689"/>
            <a:ext cx="8568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92D050"/>
                </a:solidFill>
              </a:rPr>
              <a:t>2. Serwis internetowy zintegrowany z platformą do zbierania wniosków i głosowania </a:t>
            </a:r>
            <a:endParaRPr lang="pl-PL" sz="2400" b="1" dirty="0">
              <a:solidFill>
                <a:srgbClr val="92D050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51520" y="1556793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sz="2000" dirty="0" smtClean="0"/>
              <a:t>dedykowany adres dla każdej gminy  </a:t>
            </a:r>
            <a:r>
              <a:rPr lang="pl-PL" sz="2000" dirty="0" smtClean="0">
                <a:solidFill>
                  <a:srgbClr val="0070C0"/>
                </a:solidFill>
                <a:hlinkClick r:id="rId2"/>
              </a:rPr>
              <a:t>http://www.budzet-obywatelski.org/warszawa</a:t>
            </a:r>
            <a:r>
              <a:rPr lang="pl-PL" sz="2000" dirty="0" smtClean="0">
                <a:solidFill>
                  <a:srgbClr val="0070C0"/>
                </a:solidFill>
              </a:rPr>
              <a:t> </a:t>
            </a:r>
            <a:r>
              <a:rPr lang="pl-PL" sz="2000" dirty="0" smtClean="0"/>
              <a:t>lub</a:t>
            </a:r>
            <a:r>
              <a:rPr lang="pl-PL" sz="2000" dirty="0" smtClean="0">
                <a:solidFill>
                  <a:srgbClr val="0070C0"/>
                </a:solidFill>
              </a:rPr>
              <a:t> </a:t>
            </a:r>
            <a:r>
              <a:rPr lang="pl-PL" sz="2000" dirty="0" err="1" smtClean="0">
                <a:solidFill>
                  <a:srgbClr val="0070C0"/>
                </a:solidFill>
                <a:hlinkClick r:id="rId3"/>
              </a:rPr>
              <a:t>www.um.warszawa.pl</a:t>
            </a:r>
            <a:r>
              <a:rPr lang="pl-PL" sz="2000" dirty="0" smtClean="0">
                <a:solidFill>
                  <a:srgbClr val="0070C0"/>
                </a:solidFill>
                <a:hlinkClick r:id="rId3"/>
              </a:rPr>
              <a:t>/</a:t>
            </a:r>
            <a:r>
              <a:rPr lang="pl-PL" sz="2000" dirty="0" smtClean="0">
                <a:solidFill>
                  <a:srgbClr val="0070C0"/>
                </a:solidFill>
              </a:rPr>
              <a:t> budżet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67544" y="2492896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dostosowany do urządzeń mobilnych </a:t>
            </a:r>
            <a:endParaRPr lang="pl-PL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20888"/>
            <a:ext cx="8604448" cy="422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51520" y="548680"/>
            <a:ext cx="4442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solidFill>
                  <a:srgbClr val="92D050"/>
                </a:solidFill>
              </a:rPr>
              <a:t>Platforma do zbierania wniosków</a:t>
            </a:r>
            <a:endParaRPr lang="pl-PL" sz="2400" b="1" dirty="0">
              <a:solidFill>
                <a:srgbClr val="92D050"/>
              </a:solidFill>
            </a:endParaRPr>
          </a:p>
        </p:txBody>
      </p:sp>
      <p:pic>
        <p:nvPicPr>
          <p:cNvPr id="6147" name="Picture 3" descr="C:\Users\Dorota\Dropbox\budżet obywatelski_wrocław\screenygrafiki\Budżet_obywatelski_-_2016-01-18_11.28.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92896"/>
            <a:ext cx="5400601" cy="4093086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251520" y="1124744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sz="2000" dirty="0" smtClean="0"/>
              <a:t>Prosta w obsłudze, 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Czytelna także na urządzeniach mobilnych,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Minimalizuje błędy,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 Zapewnia możliwość edycji wniosków na etapie składania.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Dorota\Dropbox\budżet obywatelski_wrocław\screenygrafiki\podstrona_projektu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611" y="980728"/>
            <a:ext cx="8593869" cy="4285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Dorota\Dropbox\budżet obywatelski_wrocław\screenygrafiki\podstrona_projektu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11" y="980728"/>
            <a:ext cx="8796735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orota\Dropbox\budżet obywatelski_wrocław\screenygrafiki\podstrona_projektu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7"/>
            <a:ext cx="8789771" cy="4752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orota\Dropbox\budżet obywatelski_wrocław\screenygrafiki\podstrona_projektu_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280" y="1340768"/>
            <a:ext cx="8796736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789531" cy="3838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532313"/>
            <a:ext cx="2878137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67544" y="260648"/>
            <a:ext cx="889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Nowoczesna </a:t>
            </a:r>
            <a:r>
              <a:rPr lang="pl-PL" b="1" dirty="0"/>
              <a:t>prezentacja projektów z pełnym opisem, galerią zdjęć </a:t>
            </a:r>
            <a:r>
              <a:rPr lang="pl-PL" b="1" dirty="0" smtClean="0"/>
              <a:t>oraz mapą</a:t>
            </a:r>
            <a:endParaRPr lang="pl-PL" sz="2000" dirty="0"/>
          </a:p>
          <a:p>
            <a:endParaRPr lang="pl-PL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6948264" cy="5851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26064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b="1" dirty="0" smtClean="0"/>
              <a:t>Poradnik (jak </a:t>
            </a:r>
            <a:r>
              <a:rPr lang="pl-PL" b="1" dirty="0"/>
              <a:t>krok po kroku zgłaszać własny </a:t>
            </a:r>
            <a:r>
              <a:rPr lang="pl-PL" b="1" dirty="0" smtClean="0"/>
              <a:t>projekt)</a:t>
            </a:r>
          </a:p>
          <a:p>
            <a:endParaRPr lang="pl-PL" b="1" dirty="0"/>
          </a:p>
          <a:p>
            <a:pPr>
              <a:buFont typeface="Arial" pitchFamily="34" charset="0"/>
              <a:buChar char="•"/>
            </a:pPr>
            <a:r>
              <a:rPr lang="pl-PL" b="1" dirty="0" smtClean="0"/>
              <a:t>  Niezbędnik (wszystkie </a:t>
            </a:r>
            <a:r>
              <a:rPr lang="pl-PL" b="1" dirty="0"/>
              <a:t>ważne dokumenty, formularze, regulaminy w jednym </a:t>
            </a:r>
            <a:r>
              <a:rPr lang="pl-PL" b="1" dirty="0" smtClean="0"/>
              <a:t>miejscu)</a:t>
            </a:r>
            <a:endParaRPr lang="pl-PL" b="1" dirty="0"/>
          </a:p>
          <a:p>
            <a:endParaRPr lang="pl-PL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822187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332656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 </a:t>
            </a:r>
            <a:r>
              <a:rPr lang="pl-PL" b="1" dirty="0" smtClean="0"/>
              <a:t>Kalendarz</a:t>
            </a:r>
            <a:r>
              <a:rPr lang="pl-PL" dirty="0" smtClean="0"/>
              <a:t> - szczegółowy </a:t>
            </a:r>
            <a:r>
              <a:rPr lang="pl-PL" dirty="0"/>
              <a:t>harmonogram wszystkich </a:t>
            </a:r>
            <a:r>
              <a:rPr lang="pl-PL" dirty="0" smtClean="0"/>
              <a:t>działań,</a:t>
            </a:r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Mapa</a:t>
            </a:r>
            <a:r>
              <a:rPr lang="pl-PL" dirty="0" smtClean="0"/>
              <a:t> - zgłoszonych </a:t>
            </a:r>
            <a:r>
              <a:rPr lang="pl-PL" dirty="0"/>
              <a:t>i zaakceptowanych projektów wraz z systemem do </a:t>
            </a:r>
            <a:r>
              <a:rPr lang="pl-PL" dirty="0" smtClean="0"/>
              <a:t>głosowania,</a:t>
            </a:r>
          </a:p>
          <a:p>
            <a:endParaRPr lang="pl-PL" dirty="0" smtClean="0"/>
          </a:p>
          <a:p>
            <a:pPr>
              <a:buFont typeface="Arial" pitchFamily="34" charset="0"/>
              <a:buChar char="•"/>
            </a:pPr>
            <a:r>
              <a:rPr lang="pl-PL" b="1" dirty="0" smtClean="0"/>
              <a:t> Forum dyskusyjne </a:t>
            </a:r>
            <a:r>
              <a:rPr lang="pl-PL" dirty="0" smtClean="0"/>
              <a:t>- mieszkańcy </a:t>
            </a:r>
            <a:r>
              <a:rPr lang="pl-PL" dirty="0"/>
              <a:t>będą mogli rozmawiać </a:t>
            </a:r>
            <a:r>
              <a:rPr lang="pl-PL" dirty="0" smtClean="0"/>
              <a:t>o projektach.</a:t>
            </a:r>
            <a:endParaRPr lang="pl-PL" dirty="0"/>
          </a:p>
          <a:p>
            <a:endParaRPr lang="pl-PL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009459" cy="3661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95536" y="332656"/>
            <a:ext cx="33695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rgbClr val="92D050"/>
                </a:solidFill>
              </a:rPr>
              <a:t>Platforma do głosowania</a:t>
            </a:r>
            <a:endParaRPr lang="pl-PL" sz="2400" dirty="0">
              <a:solidFill>
                <a:srgbClr val="92D050"/>
              </a:solidFill>
            </a:endParaRPr>
          </a:p>
          <a:p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1520" y="980728"/>
            <a:ext cx="8431026" cy="729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Sprawne przygotowanie i przeprowadzenia głosowania </a:t>
            </a:r>
            <a:r>
              <a:rPr lang="pl-PL" dirty="0" smtClean="0"/>
              <a:t>m.in. szybkie </a:t>
            </a:r>
          </a:p>
          <a:p>
            <a:r>
              <a:rPr lang="pl-PL" dirty="0" smtClean="0"/>
              <a:t>sporządzenie list do głosowania, wygenerowanie kart papierowych,</a:t>
            </a:r>
          </a:p>
          <a:p>
            <a:endParaRPr lang="pl-PL" dirty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Dostosowana do urządzeń mobilnych</a:t>
            </a:r>
            <a:r>
              <a:rPr lang="pl-PL" dirty="0" smtClean="0"/>
              <a:t>,</a:t>
            </a:r>
            <a:endParaRPr lang="pl-PL" b="1" dirty="0" smtClean="0"/>
          </a:p>
          <a:p>
            <a:endParaRPr lang="pl-PL" dirty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Elastyczne metody głosowania </a:t>
            </a:r>
            <a:r>
              <a:rPr lang="pl-PL" dirty="0" smtClean="0"/>
              <a:t>– można go dostosowywać do wymagań urzędu,</a:t>
            </a:r>
          </a:p>
          <a:p>
            <a:endParaRPr lang="pl-PL" dirty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Monitorowanie wyników głosowania,</a:t>
            </a:r>
          </a:p>
          <a:p>
            <a:endParaRPr lang="pl-PL" dirty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Narzędzia do promocji</a:t>
            </a:r>
            <a:r>
              <a:rPr lang="pl-PL" dirty="0" smtClean="0"/>
              <a:t> –  </a:t>
            </a:r>
            <a:r>
              <a:rPr lang="pl-PL" b="1" dirty="0" smtClean="0">
                <a:solidFill>
                  <a:srgbClr val="92D050"/>
                </a:solidFill>
              </a:rPr>
              <a:t>PLAKAT</a:t>
            </a:r>
            <a:r>
              <a:rPr lang="pl-PL" dirty="0" smtClean="0"/>
              <a:t> promujący złożony wniosek,  </a:t>
            </a:r>
            <a:r>
              <a:rPr lang="pl-PL" b="1" dirty="0" smtClean="0">
                <a:solidFill>
                  <a:srgbClr val="92D050"/>
                </a:solidFill>
              </a:rPr>
              <a:t>PRZYCISK UDOSTĘPNIJ </a:t>
            </a:r>
          </a:p>
          <a:p>
            <a:r>
              <a:rPr lang="pl-PL" dirty="0" smtClean="0"/>
              <a:t>w mediach </a:t>
            </a:r>
            <a:r>
              <a:rPr lang="pl-PL" dirty="0" err="1" smtClean="0"/>
              <a:t>społecznościowych</a:t>
            </a:r>
            <a:r>
              <a:rPr lang="pl-PL" dirty="0" smtClean="0"/>
              <a:t>, </a:t>
            </a:r>
          </a:p>
          <a:p>
            <a:endParaRPr lang="pl-PL" dirty="0"/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Dowolna weryfikacja głosujących</a:t>
            </a:r>
            <a:r>
              <a:rPr lang="pl-PL" dirty="0" smtClean="0"/>
              <a:t>.,</a:t>
            </a:r>
            <a:endParaRPr lang="pl-PL" dirty="0" smtClean="0"/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pPr lvl="0" algn="just">
              <a:buFont typeface="Arial" pitchFamily="34" charset="0"/>
              <a:buChar char="•"/>
            </a:pPr>
            <a:r>
              <a:rPr lang="pl-PL" dirty="0" smtClean="0"/>
              <a:t> </a:t>
            </a:r>
            <a:r>
              <a:rPr lang="pl-PL" b="1" dirty="0" smtClean="0"/>
              <a:t>Aktualne statystyki</a:t>
            </a:r>
            <a:r>
              <a:rPr lang="pl-PL" dirty="0" smtClean="0"/>
              <a:t>. Moduł statystyczny w kilka chwil zbierze i </a:t>
            </a:r>
          </a:p>
          <a:p>
            <a:pPr lvl="0" algn="just"/>
            <a:r>
              <a:rPr lang="pl-PL" dirty="0" smtClean="0"/>
              <a:t>wygeneruje dowolne raporty w formie czytelnych wykresów czy tabel.</a:t>
            </a:r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endParaRPr lang="pl-PL" dirty="0" smtClean="0"/>
          </a:p>
          <a:p>
            <a:pPr>
              <a:buFont typeface="Arial" pitchFamily="34" charset="0"/>
              <a:buChar char="•"/>
            </a:pPr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orota\Dropbox\budżet obywatelski_wrocław\screenygrafiki\podstrona_glos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761155" cy="4691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orota\Dropbox\budżet obywatelski_wrocław\screenygrafiki\manulane_dodawani_glos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4886"/>
            <a:ext cx="6544902" cy="6352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27584" y="1844824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l-PL" sz="2800" b="1" dirty="0" smtClean="0">
                <a:solidFill>
                  <a:srgbClr val="92D050"/>
                </a:solidFill>
              </a:rPr>
              <a:t>więcej </a:t>
            </a:r>
            <a:r>
              <a:rPr lang="pl-PL" sz="2800" b="1" dirty="0" smtClean="0">
                <a:solidFill>
                  <a:srgbClr val="92D050"/>
                </a:solidFill>
              </a:rPr>
              <a:t>na www.pzr.org.pl</a:t>
            </a:r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</p:txBody>
      </p:sp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708920"/>
            <a:ext cx="2880320" cy="106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836712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Najistotniejsze korzyści: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51520" y="1225689"/>
            <a:ext cx="806489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l-PL" dirty="0" smtClean="0"/>
              <a:t>Zwiększenie zaufania mieszkańców do samorządu i jego przedstawicieli </a:t>
            </a:r>
          </a:p>
          <a:p>
            <a:pPr marL="342900" indent="-342900"/>
            <a:r>
              <a:rPr lang="pl-PL" dirty="0" smtClean="0"/>
              <a:t>oraz ich zadowolenia z usług publicznych</a:t>
            </a:r>
          </a:p>
          <a:p>
            <a:pPr marL="342900" indent="-342900"/>
            <a:endParaRPr lang="pl-PL" dirty="0" smtClean="0"/>
          </a:p>
          <a:p>
            <a:pPr marL="342900" lvl="0" indent="-342900"/>
            <a:r>
              <a:rPr lang="pl-PL" dirty="0" smtClean="0"/>
              <a:t>2. Dostępna dla mieszkańców, kompletna informacja o pozytywnie i negatywnie</a:t>
            </a:r>
          </a:p>
          <a:p>
            <a:pPr marL="342900" lvl="0" indent="-342900"/>
            <a:r>
              <a:rPr lang="pl-PL" dirty="0" smtClean="0"/>
              <a:t> zweryfikowanych propozycjach wraz z komentarzami weryfikatorów.</a:t>
            </a:r>
          </a:p>
          <a:p>
            <a:pPr marL="342900" lvl="0" indent="-342900"/>
            <a:endParaRPr lang="pl-PL" dirty="0" smtClean="0"/>
          </a:p>
          <a:p>
            <a:pPr marL="342900" indent="-342900"/>
            <a:r>
              <a:rPr lang="pl-PL" dirty="0" smtClean="0"/>
              <a:t>3. Znaczący wzrost ilości wniosków złożonych do budżetu. Prosty formularz do ich zgłaszania </a:t>
            </a:r>
          </a:p>
          <a:p>
            <a:pPr marL="342900" indent="-342900"/>
            <a:r>
              <a:rPr lang="pl-PL" dirty="0" smtClean="0"/>
              <a:t>nie sprawi trudności nawet początkującym internautom.  </a:t>
            </a:r>
          </a:p>
          <a:p>
            <a:pPr marL="342900" lvl="0" indent="-342900"/>
            <a:endParaRPr lang="pl-PL" dirty="0" smtClean="0"/>
          </a:p>
          <a:p>
            <a:pPr lvl="0"/>
            <a:r>
              <a:rPr lang="pl-PL" dirty="0" smtClean="0"/>
              <a:t>5. Aktualne statystyki. Moduł statystyczny w kilka chwil zbierze i </a:t>
            </a:r>
          </a:p>
          <a:p>
            <a:pPr lvl="0"/>
            <a:r>
              <a:rPr lang="pl-PL" dirty="0" smtClean="0"/>
              <a:t>wygeneruje dowolne raporty w formie czytelnych wykresów czy tabel.</a:t>
            </a:r>
          </a:p>
          <a:p>
            <a:pPr lvl="0"/>
            <a:endParaRPr lang="pl-PL" dirty="0"/>
          </a:p>
          <a:p>
            <a:pPr lvl="0"/>
            <a:r>
              <a:rPr lang="pl-PL" dirty="0" smtClean="0"/>
              <a:t>Więcej na www.pzr.org.pl</a:t>
            </a:r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r>
              <a:rPr lang="pl-PL" dirty="0" smtClean="0"/>
              <a:t> </a:t>
            </a:r>
          </a:p>
          <a:p>
            <a:pPr marL="342900" indent="-342900"/>
            <a:endParaRPr lang="pl-PL" dirty="0"/>
          </a:p>
        </p:txBody>
      </p:sp>
      <p:pic>
        <p:nvPicPr>
          <p:cNvPr id="9218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5877272"/>
            <a:ext cx="19748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436</Words>
  <Application>Microsoft Office PowerPoint</Application>
  <PresentationFormat>Pokaz na ekranie (4:3)</PresentationFormat>
  <Paragraphs>115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Dorota</dc:creator>
  <cp:lastModifiedBy>Dorota</cp:lastModifiedBy>
  <cp:revision>52</cp:revision>
  <dcterms:created xsi:type="dcterms:W3CDTF">2016-01-19T09:15:16Z</dcterms:created>
  <dcterms:modified xsi:type="dcterms:W3CDTF">2016-01-21T11:25:09Z</dcterms:modified>
</cp:coreProperties>
</file>